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9"/>
  </p:notesMasterIdLst>
  <p:handoutMasterIdLst>
    <p:handoutMasterId r:id="rId30"/>
  </p:handoutMasterIdLst>
  <p:sldIdLst>
    <p:sldId id="389" r:id="rId2"/>
    <p:sldId id="478" r:id="rId3"/>
    <p:sldId id="398" r:id="rId4"/>
    <p:sldId id="536" r:id="rId5"/>
    <p:sldId id="632" r:id="rId6"/>
    <p:sldId id="602" r:id="rId7"/>
    <p:sldId id="633" r:id="rId8"/>
    <p:sldId id="634" r:id="rId9"/>
    <p:sldId id="680" r:id="rId10"/>
    <p:sldId id="636" r:id="rId11"/>
    <p:sldId id="721" r:id="rId12"/>
    <p:sldId id="682" r:id="rId13"/>
    <p:sldId id="723" r:id="rId14"/>
    <p:sldId id="722" r:id="rId15"/>
    <p:sldId id="724" r:id="rId16"/>
    <p:sldId id="726" r:id="rId17"/>
    <p:sldId id="725" r:id="rId18"/>
    <p:sldId id="727" r:id="rId19"/>
    <p:sldId id="728" r:id="rId20"/>
    <p:sldId id="729" r:id="rId21"/>
    <p:sldId id="731" r:id="rId22"/>
    <p:sldId id="730" r:id="rId23"/>
    <p:sldId id="732" r:id="rId24"/>
    <p:sldId id="735" r:id="rId25"/>
    <p:sldId id="734" r:id="rId26"/>
    <p:sldId id="733" r:id="rId27"/>
    <p:sldId id="394" r:id="rId28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959CCF"/>
    <a:srgbClr val="ABD7F3"/>
    <a:srgbClr val="1290D0"/>
    <a:srgbClr val="1B638A"/>
    <a:srgbClr val="E6516D"/>
    <a:srgbClr val="F9DADA"/>
    <a:srgbClr val="04B5A2"/>
    <a:srgbClr val="B56012"/>
    <a:srgbClr val="F36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7558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3-4-2(&#49440;&#53469;&#54616;&#50668;%20&#48516;&#49437;&#54616;&#45716;%20&#52628;&#51060;%20&#52264;&#53944;%20&#47564;&#46308;&#44592;).pptx#-1,4,PowerPoint &#54532;&#47112;&#51232;&#53580;&#51060;&#49496;" TargetMode="External"/><Relationship Id="rId2" Type="http://schemas.openxmlformats.org/officeDocument/2006/relationships/hyperlink" Target="3-4-1(&#54532;&#47196;&#51229;&#53944;%20&#51068;&#51221;&#54364;%20&#47564;&#46308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4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lIns="72000" rIns="72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자동화 서식 만들기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Ⅲ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3152" y="4077072"/>
            <a:ext cx="41472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기획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및 홍보 마케팅 업무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를 위한 문서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186~211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498245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프로젝트 일정표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9752" y="5638738"/>
            <a:ext cx="6688049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200" smtClean="0">
                <a:effectLst/>
                <a:latin typeface="+mn-ea"/>
                <a:ea typeface="+mn-ea"/>
              </a:rPr>
              <a:t>선택하여 분석하는 추이 차트 만들기</a:t>
            </a:r>
            <a:endParaRPr lang="ko-KR" altLang="en-US" sz="3000" b="1" spc="-200" dirty="0">
              <a:effectLst/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3" y="6173128"/>
            <a:ext cx="511710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smtClean="0">
                <a:effectLst/>
                <a:latin typeface="+mn-ea"/>
                <a:ea typeface="+mn-ea"/>
              </a:rPr>
              <a:t>03.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설문 조사 통계표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>
                <a:effectLst/>
                <a:latin typeface="맑은 고딕" pitchFamily="50" charset="-127"/>
                <a:ea typeface="맑은 고딕" pitchFamily="50" charset="-127"/>
              </a:rPr>
              <a:t>C17:L21]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범위를 지정한 후 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[Ctrl]+[C]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3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설문조사결과’ 시트를 선택한 후 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[C4] 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셀을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마우스 오른쪽 버튼으로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클릭하고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바로 가기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메뉴에서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선택하여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붙여넣기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13" name="순서도: 지연 1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줄무늬가 있는 오른쪽 화살표 13"/>
          <p:cNvSpPr/>
          <p:nvPr/>
        </p:nvSpPr>
        <p:spPr>
          <a:xfrm>
            <a:off x="7695443" y="2897552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3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13" name="순서도: 지연 1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240" y="2708920"/>
            <a:ext cx="6120000" cy="376712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139" y="4867864"/>
            <a:ext cx="4680000" cy="160818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8999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769354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설문조사결과’ 시트의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[E11]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후보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이라고 입력한 후 채우기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핸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들을 이용하여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[E20]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까지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‘후보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1’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부터 ‘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후보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10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까지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나타냄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488" y="3356992"/>
            <a:ext cx="3960000" cy="327487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4255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콤보 상자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양식 컨트롤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)’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를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이용하여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[C11]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에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후보자 표시</a:t>
            </a:r>
            <a:endParaRPr kumimoji="0" lang="en-US" altLang="ko-KR" sz="3000" spc="-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13" name="순서도: 지연 1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3429000"/>
            <a:ext cx="3240000" cy="3302039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2438" y="4475504"/>
            <a:ext cx="2880000" cy="225553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4312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C13]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셀을 선택한 후 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[Ctrl]+[1]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을 누르고 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셀 서식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탭에서 ‘사용자 지정’을 선택하고 “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;;;”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6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1397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G12:G16]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범위에 “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1”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부터 “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5”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까지 숫자를 입력한 후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[G12:G16]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범위를 지정하고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[Ctrl]+[1]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b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셀 서식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탭에서 ‘사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용자 지정’을 선택하고 ‘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G/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표준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“번”’으로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수정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줄무늬가 있는 오른쪽 화살표 11"/>
          <p:cNvSpPr/>
          <p:nvPr/>
        </p:nvSpPr>
        <p:spPr>
          <a:xfrm>
            <a:off x="7812360" y="338442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06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992" y="2852926"/>
            <a:ext cx="3600000" cy="3520728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408" y="2852919"/>
            <a:ext cx="3600000" cy="352073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5637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H11]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셀에 선택한 후보를 나타내기 위해 “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=C13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ko-KR" altLang="en-US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438" y="3943882"/>
            <a:ext cx="5389123" cy="248055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0508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769354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H11]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셀을 선택한 후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검토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메모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새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메모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를 누르고 “후보 번호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” 입력 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    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메모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의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테두리를 마우스 오른쪽 버튼으로 클릭한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후 바로 가기 메뉴에서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메모 서식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 선택     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메모 서식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맞춤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탭의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자동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크기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체크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6987128" y="337528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877" y="3278821"/>
            <a:ext cx="360000" cy="54782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줄무늬가 있는 오른쪽 화살표 13"/>
          <p:cNvSpPr/>
          <p:nvPr/>
        </p:nvSpPr>
        <p:spPr>
          <a:xfrm>
            <a:off x="7731840" y="4376782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559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968" y="3381936"/>
            <a:ext cx="3600000" cy="257361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2757681"/>
            <a:ext cx="3600000" cy="3822128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2861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프로젝트 일정표 만들기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3000" b="1" spc="-390" smtClean="0">
                <a:effectLst/>
                <a:latin typeface="+mn-ea"/>
              </a:rPr>
              <a:t>선택하여 분석하는 추이 차트 만들기</a:t>
            </a:r>
            <a:endParaRPr lang="ko-KR" altLang="en-US" sz="3000" b="1" spc="-390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설문 조사 통계표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[H12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셀에 후보별로 설문 조사 현황을 나타내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기 위해 “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=OFFSET(B4,0,$H$11,1,1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입력     채우기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핸들을 이용하여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[H13:H16]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셀까지 후보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별 설문 결과를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줄무늬가 있는 오른쪽 화살표 15"/>
          <p:cNvSpPr/>
          <p:nvPr/>
        </p:nvSpPr>
        <p:spPr>
          <a:xfrm>
            <a:off x="7488384" y="336679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3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996952"/>
            <a:ext cx="6120000" cy="339355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9398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516" y="3367784"/>
            <a:ext cx="5220000" cy="320121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5576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[H12:H16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범위를 이용하여 차트를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018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000" y="3374648"/>
            <a:ext cx="5220000" cy="320121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769354"/>
            <a:ext cx="7848872" cy="5576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[H12:H16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범위를 이용하여 차트를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973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769354"/>
            <a:ext cx="7848872" cy="5576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[H12:H16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범위를 이용하여 차트를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675" y="3933056"/>
            <a:ext cx="4320000" cy="264929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4928" y="3362507"/>
            <a:ext cx="1980000" cy="330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5" name="직사각형 4"/>
          <p:cNvSpPr/>
          <p:nvPr/>
        </p:nvSpPr>
        <p:spPr>
          <a:xfrm>
            <a:off x="5876936" y="5760688"/>
            <a:ext cx="756000" cy="39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835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5576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[H12:H16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범위를 이용하여 차트를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971600" y="3969336"/>
            <a:ext cx="7200800" cy="1800000"/>
          </a:xfrm>
          <a:prstGeom prst="roundRect">
            <a:avLst>
              <a:gd name="adj" fmla="val 4989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차트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전체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글꼴 색 ‘검정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텍스트 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차트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제목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글꼴 크기 ‘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18’,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글꼴 색 ‘검정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텍스트 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1’, ‘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굵게’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    )</a:t>
            </a:r>
            <a:endParaRPr lang="en-US" altLang="ko-KR" sz="28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178" y="5207566"/>
            <a:ext cx="288000" cy="30052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3871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설문조사결과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5576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[H12:H16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범위를 이용하여 차트를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94" y="3388372"/>
            <a:ext cx="6300000" cy="333854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0046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200" smtClean="0">
                <a:effectLst/>
                <a:latin typeface="맑은 고딕" pitchFamily="50" charset="-127"/>
                <a:ea typeface="맑은 고딕" pitchFamily="50" charset="-127"/>
              </a:rPr>
              <a:t>기획 및 홍보 마케팅 업무에 관련된 문서를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기획 및 홍보 마케팅 업무에 관련된 </a:t>
            </a:r>
            <a:r>
              <a:rPr lang="ko-KR" altLang="en-US" b="1" spc="-240" smtClean="0">
                <a:effectLst/>
                <a:latin typeface="맑은 고딕" pitchFamily="50" charset="-127"/>
                <a:ea typeface="맑은 고딕" pitchFamily="50" charset="-127"/>
              </a:rPr>
              <a:t>문서의 구성 요소를 설명할 수 있다</a:t>
            </a:r>
            <a:r>
              <a:rPr lang="en-US" altLang="ko-KR" b="1" spc="-240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24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기획 및 홍보 마케팅 업무에 관련된 문서를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작성할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6830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조사하려는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사항을 질문 형식으로 제작한 후 응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답 내용을 분석하여 통계를 내는 데에 있다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     통계표를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이용하면 설문 조사 결과를 더 쉽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게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파악</a:t>
            </a:r>
            <a:endParaRPr kumimoji="0" lang="en-US" altLang="ko-KR" sz="3000" spc="-7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자기식 조사표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설문 조사에 기록된 질문에 응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답자가 스스로 응답하는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방식      설문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조사의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결과를 표와 차트로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작성</a:t>
            </a:r>
            <a:endParaRPr kumimoji="0" lang="en-US" altLang="ko-KR" sz="3000" spc="-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2110397" cy="553998"/>
            <a:chOff x="755388" y="1700808"/>
            <a:chExt cx="2110397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185820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설문 조사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9" name="모서리가 둥근 직사각형 8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줄무늬가 있는 오른쪽 화살표 14"/>
          <p:cNvSpPr/>
          <p:nvPr/>
        </p:nvSpPr>
        <p:spPr>
          <a:xfrm>
            <a:off x="899568" y="287122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줄무늬가 있는 오른쪽 화살표 15"/>
          <p:cNvSpPr/>
          <p:nvPr/>
        </p:nvSpPr>
        <p:spPr>
          <a:xfrm>
            <a:off x="5769848" y="4391392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96" y="1248209"/>
            <a:ext cx="8064000" cy="4845087"/>
          </a:xfrm>
          <a:prstGeom prst="rect">
            <a:avLst/>
          </a:prstGeom>
        </p:spPr>
      </p:pic>
      <p:sp>
        <p:nvSpPr>
          <p:cNvPr id="7" name="모서리가 둥근 직사각형 6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373435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57200" indent="-45720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함수를 사용하여 피벗 테이블을 완성한다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통계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COUNTIF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찾기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참조 영역 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OFFSET</a:t>
            </a:r>
            <a:endParaRPr kumimoji="0" lang="en-US" altLang="ko-KR" sz="2800" spc="-180" smtClean="0">
              <a:solidFill>
                <a:srgbClr val="B56012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447675" indent="-44767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10">
                <a:effectLst/>
                <a:latin typeface="맑은 고딕" pitchFamily="50" charset="-127"/>
                <a:ea typeface="맑은 고딕" pitchFamily="50" charset="-127"/>
              </a:rPr>
              <a:t>설문조사’ 시트의 내용을 ‘설문조사결과’ 시트에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값만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복사한다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6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250">
                <a:effectLst/>
                <a:latin typeface="맑은 고딕" pitchFamily="50" charset="-127"/>
                <a:ea typeface="맑은 고딕" pitchFamily="50" charset="-127"/>
              </a:rPr>
              <a:t>콤보 상자</a:t>
            </a:r>
            <a:r>
              <a:rPr kumimoji="0" lang="en-US" altLang="ko-KR" sz="2800" spc="-25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250">
                <a:effectLst/>
                <a:latin typeface="맑은 고딕" pitchFamily="50" charset="-127"/>
                <a:ea typeface="맑은 고딕" pitchFamily="50" charset="-127"/>
              </a:rPr>
              <a:t>양식 컨트롤</a:t>
            </a:r>
            <a:r>
              <a:rPr kumimoji="0" lang="en-US" altLang="ko-KR" sz="2800" spc="-25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250">
                <a:effectLst/>
                <a:latin typeface="맑은 고딕" pitchFamily="50" charset="-127"/>
                <a:ea typeface="맑은 고딕" pitchFamily="50" charset="-127"/>
              </a:rPr>
              <a:t>’를 사용하는 방법을 </a:t>
            </a:r>
            <a:r>
              <a:rPr kumimoji="0" lang="ko-KR" altLang="en-US" sz="2800" spc="-250" smtClean="0">
                <a:effectLst/>
                <a:latin typeface="맑은 고딕" pitchFamily="50" charset="-127"/>
                <a:ea typeface="맑은 고딕" pitchFamily="50" charset="-127"/>
              </a:rPr>
              <a:t>익힌다</a:t>
            </a:r>
            <a:r>
              <a:rPr kumimoji="0" lang="en-US" altLang="ko-KR" sz="2800" spc="-25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25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검색 결과에 조건부 서식을 적용한다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통계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함수를 이용하여 설문 조사 통계표를 작성한다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(17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~21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설문조사’ 시트의 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[C17:L21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범위를 복사하여 ’설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문조사결과‘ 시트에 값만 붙여넣기 한다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01638" indent="-40163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6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 </a:t>
            </a:r>
            <a:r>
              <a:rPr kumimoji="0" lang="ko-KR" altLang="en-US" sz="2800" spc="-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50">
                <a:effectLst/>
                <a:latin typeface="맑은 고딕" pitchFamily="50" charset="-127"/>
                <a:ea typeface="맑은 고딕" pitchFamily="50" charset="-127"/>
              </a:rPr>
              <a:t>콤보 상자</a:t>
            </a:r>
            <a:r>
              <a:rPr kumimoji="0" lang="en-US" altLang="ko-KR" sz="2800" spc="-5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50">
                <a:effectLst/>
                <a:latin typeface="맑은 고딕" pitchFamily="50" charset="-127"/>
                <a:ea typeface="맑은 고딕" pitchFamily="50" charset="-127"/>
              </a:rPr>
              <a:t>양식 컨트롤</a:t>
            </a:r>
            <a:r>
              <a:rPr kumimoji="0" lang="en-US" altLang="ko-KR" sz="2800" spc="-5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50">
                <a:effectLst/>
                <a:latin typeface="맑은 고딕" pitchFamily="50" charset="-127"/>
                <a:ea typeface="맑은 고딕" pitchFamily="50" charset="-127"/>
              </a:rPr>
              <a:t>’를 이용하여 각 후보의</a:t>
            </a:r>
            <a:r>
              <a:rPr kumimoji="0" lang="ko-KR" altLang="en-US" sz="2800" spc="-60">
                <a:effectLst/>
                <a:latin typeface="맑은 고딕" pitchFamily="50" charset="-127"/>
                <a:ea typeface="맑은 고딕" pitchFamily="50" charset="-127"/>
              </a:rPr>
              <a:t> 차트를 완성한다</a:t>
            </a:r>
            <a:r>
              <a:rPr kumimoji="0" lang="en-US" altLang="ko-KR" sz="2800" spc="-6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설문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조사 통계표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파일을 불러온 후 ‘설문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조사’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시트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616" y="3801123"/>
            <a:ext cx="5940000" cy="295853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556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설문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조사 내용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([C4:L13])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을 참고하여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통계표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설문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조사 통계표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설문조사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843238"/>
            <a:ext cx="2880000" cy="2816588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4376" y="4921447"/>
            <a:ext cx="5040000" cy="173837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1955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13376</TotalTime>
  <Words>862</Words>
  <Application>Microsoft Office PowerPoint</Application>
  <PresentationFormat>화면 슬라이드 쇼(4:3)</PresentationFormat>
  <Paragraphs>160</Paragraphs>
  <Slides>27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28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1129</cp:revision>
  <dcterms:created xsi:type="dcterms:W3CDTF">2010-03-30T01:48:18Z</dcterms:created>
  <dcterms:modified xsi:type="dcterms:W3CDTF">2022-03-07T06:07:04Z</dcterms:modified>
</cp:coreProperties>
</file>